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355" r:id="rId3"/>
    <p:sldId id="356" r:id="rId4"/>
    <p:sldId id="357" r:id="rId5"/>
    <p:sldId id="364" r:id="rId6"/>
    <p:sldId id="372" r:id="rId7"/>
    <p:sldId id="373" r:id="rId8"/>
    <p:sldId id="358" r:id="rId9"/>
    <p:sldId id="359" r:id="rId10"/>
    <p:sldId id="361" r:id="rId11"/>
    <p:sldId id="363" r:id="rId12"/>
    <p:sldId id="362" r:id="rId13"/>
    <p:sldId id="365" r:id="rId14"/>
    <p:sldId id="366" r:id="rId15"/>
    <p:sldId id="368" r:id="rId16"/>
    <p:sldId id="370" r:id="rId17"/>
    <p:sldId id="371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59F559D-8380-44EC-BFDB-10578763C119}">
          <p14:sldIdLst>
            <p14:sldId id="256"/>
            <p14:sldId id="355"/>
            <p14:sldId id="356"/>
            <p14:sldId id="357"/>
            <p14:sldId id="364"/>
            <p14:sldId id="372"/>
            <p14:sldId id="373"/>
            <p14:sldId id="358"/>
            <p14:sldId id="359"/>
            <p14:sldId id="361"/>
            <p14:sldId id="363"/>
            <p14:sldId id="362"/>
            <p14:sldId id="365"/>
            <p14:sldId id="366"/>
            <p14:sldId id="368"/>
            <p14:sldId id="370"/>
            <p14:sldId id="3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 Alex" initials="AA" lastIdx="6" clrIdx="0">
    <p:extLst>
      <p:ext uri="{19B8F6BF-5375-455C-9EA6-DF929625EA0E}">
        <p15:presenceInfo xmlns:p15="http://schemas.microsoft.com/office/powerpoint/2012/main" userId="27a7626142f02d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A2"/>
    <a:srgbClr val="B3C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 autoAdjust="0"/>
    <p:restoredTop sz="94586"/>
  </p:normalViewPr>
  <p:slideViewPr>
    <p:cSldViewPr snapToGrid="0" snapToObjects="1" showGuides="1">
      <p:cViewPr varScale="1">
        <p:scale>
          <a:sx n="88" d="100"/>
          <a:sy n="88" d="100"/>
        </p:scale>
        <p:origin x="200" y="48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3D50D-AC17-6D4A-9805-026AA94D61EA}" type="datetimeFigureOut">
              <a:rPr lang="ru-RU" smtClean="0"/>
              <a:t>23.03.2021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78F2A-6110-BE48-872F-AC9DAAD98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457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978F2A-6110-BE48-872F-AC9DAAD98FC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434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978F2A-6110-BE48-872F-AC9DAAD98FC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9037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E46EBB-90E8-7948-B6C6-C4CE65F9C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026BA50-A608-BB42-9044-B79C3EDD6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3ECC53-9499-0349-AF44-BAB6468F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23.03.2021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90D868-72F9-1642-A329-17793DCAD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22D1A2-47AA-5144-AABF-00A388B20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9414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56F0F7-F668-8D41-A2BA-E14D7B787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C3F7E9-4650-4C42-BBB8-465CB26FA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D9F5BC-5D56-A149-BD97-B860F953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23.03.2021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8ABD17-9E3A-3F4F-B1D1-6E9279EF5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3DB842-3AA3-0546-8F37-BB7ECEDCE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5750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0548DA5-171B-CA47-A5BC-7A46F9A347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4C933A5-FB43-1941-923D-3C1FA00F8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B746F5-C58C-4D4A-B6FC-9EFC600E5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23.03.2021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89C61F-D4C8-1842-85A6-7DE01072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FF384-C9AA-CB42-850E-246D02F9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7EACAA-A4DF-9841-B694-02CB5951E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DA05B8-51E1-5140-A40C-4D6A0470B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F20A17-B88A-FD49-A46C-6120B290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23.03.2021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CB201B-C62F-C347-B2CA-12402EB6A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DF8C46-4974-6048-9FD8-F93253D6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81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AE260-5B15-5B4D-976A-4C9607CAC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3DDF94-A3CB-DC47-B4AB-9746896B9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B12094-0E93-9C4D-9AA8-6207CCD40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23.03.2021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E26C13-9B9F-0844-B11A-7387E351B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82B5F3-66DF-5741-A0A7-DBE04CD98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9260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36DC4D-266D-0447-9266-E86DE2EF9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0B21CC-FF70-8B4E-A6FD-FF404FB831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E98834-5815-F84E-BB81-70E8B108B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CE44B9-624D-1649-8C01-FF2B57203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23.03.2021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78F608D-5E31-F346-844B-4060F5D89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80970F-A150-324E-A208-95EC8107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96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79FF9B-EEF0-774E-BD46-E9680066F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A76C43-5CD7-6249-866F-E28B17701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78A938-7935-6447-BD65-64010627F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3165033-1861-ED4C-B01B-0BBB44A850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DF68B6-E08F-3A48-804B-651A66F412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F3FEEAD-6C50-4643-AF03-81824FB3B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23.03.2021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53C5BE6-9DDE-FA4F-97CE-01323E52D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595E52A-8C46-6E48-945F-5193B744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058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FA3F26-9D2D-0440-9090-965FC4C0F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DD83060-0AE6-2543-9BC0-6F2654996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23.03.2021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A5187B4-1609-1F41-8F28-F5A376D45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A7EF618-2878-634B-92D7-14828BE62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9143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0A1B1EC-E0D4-9A4E-92A1-67CD19815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23.03.2021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9D3BA6C-B6F6-A14F-8568-362D4A0AB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CCA1BC-671D-2D4A-BA86-8CAD3793D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20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AC2416-D784-7D4E-A934-9D9A04B2D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798085-6F13-DD4E-BDDC-3A3BA5A05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D23F55-89D0-6242-BD05-26388F31B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08270C4-19C8-C941-ABD9-8E8D8E55E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23.03.2021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479200-D038-4944-A955-B302291D3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D1035E9-CFEB-5245-B91C-D88E6E07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3974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41000-E191-A341-8785-A8E09F962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F7D27FD-E5D5-8244-8D96-960042683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F71AFD-B354-1347-BF7C-BD365CD41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BC5D30-61E6-064D-81D6-183897544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23.03.2021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6C8BE2-FF0F-4549-B992-982BEEA40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C15996-9530-254B-A53E-63F66DC58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2834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73353-C36E-F443-BC76-59091363D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AE8FCF4-AC66-A14E-BD05-EF9A5DF8A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F822F5-AFC2-9246-96F6-AA979E8736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86184-20BF-DF4A-ADAD-1235EE472773}" type="datetimeFigureOut">
              <a:rPr lang="ru-RU" smtClean="0"/>
              <a:t>23.03.2021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08A16B-13D9-FD47-8E35-B1780598E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2D93EF-8DC0-9F49-955C-12B94D197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7644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lpython.com/python-matplotlib-guide/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resource.com/graphics/matplotlib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prog.pro/mpl/mpl_main_components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ivecodestream.dev/post/how-to-work-with-pandas-in-python/" TargetMode="External"/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br.com/ru/company/otus/blog/540526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y/skillfactory/blog/506974/" TargetMode="External"/><Relationship Id="rId2" Type="http://schemas.openxmlformats.org/officeDocument/2006/relationships/hyperlink" Target="https://mlcourse.ai/articles/topic2-part2-seaborn-plotly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br.com/ru/post/502958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DE93D-8520-3948-BE9B-67121F2F90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25613"/>
            <a:ext cx="9144000" cy="3481388"/>
          </a:xfrm>
        </p:spPr>
        <p:txBody>
          <a:bodyPr>
            <a:normAutofit/>
          </a:bodyPr>
          <a:lstStyle/>
          <a:p>
            <a:r>
              <a:rPr lang="ru-RU" dirty="0"/>
              <a:t>визуализация данных</a:t>
            </a:r>
            <a:br>
              <a:rPr lang="ru-RU" dirty="0"/>
            </a:br>
            <a:r>
              <a:rPr lang="ru-RU" dirty="0"/>
              <a:t>в </a:t>
            </a:r>
            <a:r>
              <a:rPr lang="en-US" dirty="0" err="1"/>
              <a:t>matplotlib</a:t>
            </a:r>
            <a:br>
              <a:rPr lang="en-US" dirty="0"/>
            </a:br>
            <a:r>
              <a:rPr lang="en-US" dirty="0" err="1"/>
              <a:t>seaborn</a:t>
            </a:r>
            <a:br>
              <a:rPr lang="en-US" dirty="0"/>
            </a:br>
            <a:r>
              <a:rPr lang="en-US" dirty="0" err="1"/>
              <a:t>plotly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5822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чём работать</a:t>
            </a:r>
            <a:r>
              <a:rPr lang="en-US" dirty="0"/>
              <a:t> (2)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20" y="2482657"/>
            <a:ext cx="2293620" cy="2066925"/>
          </a:xfrm>
          <a:prstGeom prst="rect">
            <a:avLst/>
          </a:prstGeom>
        </p:spPr>
      </p:pic>
      <p:pic>
        <p:nvPicPr>
          <p:cNvPr id="4098" name="Picture 2" descr="Освоение возможностей Google Colab Laboratory !!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27" y="2369976"/>
            <a:ext cx="5186045" cy="229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Заголовок 1"/>
          <p:cNvSpPr txBox="1">
            <a:spLocks/>
          </p:cNvSpPr>
          <p:nvPr/>
        </p:nvSpPr>
        <p:spPr>
          <a:xfrm>
            <a:off x="9616440" y="3332537"/>
            <a:ext cx="1478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…</a:t>
            </a:r>
            <a:endParaRPr lang="ru-RU" sz="8000" b="1" dirty="0"/>
          </a:p>
        </p:txBody>
      </p:sp>
    </p:spTree>
    <p:extLst>
      <p:ext uri="{BB962C8B-B14F-4D97-AF65-F5344CB8AC3E}">
        <p14:creationId xmlns:p14="http://schemas.microsoft.com/office/powerpoint/2010/main" val="2100264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чём работать</a:t>
            </a:r>
            <a:r>
              <a:rPr lang="en-US" dirty="0"/>
              <a:t> (3)</a:t>
            </a:r>
            <a:endParaRPr lang="ru-RU" dirty="0"/>
          </a:p>
        </p:txBody>
      </p:sp>
      <p:pic>
        <p:nvPicPr>
          <p:cNvPr id="5122" name="Picture 2" descr="A Truly Superior Language : ProgrammerHum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55" y="1530668"/>
            <a:ext cx="4286885" cy="481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5814060" y="2700520"/>
            <a:ext cx="63538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/>
              <a:t>на самом деле, у </a:t>
            </a:r>
            <a:r>
              <a:rPr lang="ru-RU" sz="3200" dirty="0" err="1"/>
              <a:t>матлаба</a:t>
            </a:r>
            <a:r>
              <a:rPr lang="ru-RU" sz="3200" dirty="0"/>
              <a:t> есть реально хорошие интерактивные </a:t>
            </a:r>
            <a:r>
              <a:rPr lang="ru-RU" sz="3200" dirty="0" err="1"/>
              <a:t>тулбоксы</a:t>
            </a:r>
            <a:r>
              <a:rPr lang="ru-RU" sz="3200" dirty="0"/>
              <a:t> и </a:t>
            </a:r>
            <a:r>
              <a:rPr lang="en-US" sz="3200" dirty="0"/>
              <a:t>Simulink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85487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138045"/>
            <a:ext cx="10515600" cy="4351338"/>
          </a:xfrm>
        </p:spPr>
        <p:txBody>
          <a:bodyPr/>
          <a:lstStyle/>
          <a:p>
            <a:r>
              <a:rPr lang="ru-RU" dirty="0"/>
              <a:t>2003 г. </a:t>
            </a:r>
            <a:r>
              <a:rPr lang="en-US" dirty="0" err="1"/>
              <a:t>PyLab</a:t>
            </a:r>
            <a:r>
              <a:rPr lang="en-US" dirty="0"/>
              <a:t> – </a:t>
            </a:r>
            <a:r>
              <a:rPr lang="ru-RU" dirty="0"/>
              <a:t>аналог </a:t>
            </a:r>
            <a:r>
              <a:rPr lang="en-US" dirty="0" err="1"/>
              <a:t>Matlab</a:t>
            </a:r>
            <a:endParaRPr lang="ru-RU" dirty="0"/>
          </a:p>
          <a:p>
            <a:endParaRPr lang="ru-RU" dirty="0"/>
          </a:p>
          <a:p>
            <a:r>
              <a:rPr lang="ru-RU" dirty="0"/>
              <a:t>жирный – 70 тыс. строк кода</a:t>
            </a:r>
          </a:p>
          <a:p>
            <a:endParaRPr lang="ru-RU" dirty="0"/>
          </a:p>
          <a:p>
            <a:r>
              <a:rPr lang="ru-RU" dirty="0"/>
              <a:t>разные подходы к построению графиков и </a:t>
            </a:r>
            <a:r>
              <a:rPr lang="ru-RU" dirty="0" err="1"/>
              <a:t>бэкэндов</a:t>
            </a:r>
            <a:endParaRPr lang="ru-RU" dirty="0"/>
          </a:p>
          <a:p>
            <a:endParaRPr lang="ru-RU" dirty="0"/>
          </a:p>
          <a:p>
            <a:r>
              <a:rPr lang="ru-RU" dirty="0"/>
              <a:t>не вся документация актуальна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668" y="632460"/>
            <a:ext cx="2528316" cy="2560320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6604826" y="3392488"/>
            <a:ext cx="5334000" cy="841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/>
              <a:t>Джон Хантер, </a:t>
            </a:r>
            <a:r>
              <a:rPr lang="ru-RU" sz="2000" dirty="0" err="1"/>
              <a:t>нейробиолог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991954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ru-RU" dirty="0"/>
              <a:t> – иерархия объектов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272" y="2151376"/>
            <a:ext cx="3467100" cy="447675"/>
          </a:xfrm>
          <a:prstGeom prst="rect">
            <a:avLst/>
          </a:prstGeom>
        </p:spPr>
      </p:pic>
      <p:pic>
        <p:nvPicPr>
          <p:cNvPr id="7170" name="Picture 2" descr="Ch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1993425"/>
            <a:ext cx="3235325" cy="336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272" y="2899410"/>
            <a:ext cx="3457575" cy="8763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8272" y="4057019"/>
            <a:ext cx="5362575" cy="1047750"/>
          </a:xfrm>
          <a:prstGeom prst="rect">
            <a:avLst/>
          </a:prstGeom>
        </p:spPr>
      </p:pic>
      <p:sp>
        <p:nvSpPr>
          <p:cNvPr id="11" name="Объект 10"/>
          <p:cNvSpPr>
            <a:spLocks noGrp="1"/>
          </p:cNvSpPr>
          <p:nvPr>
            <p:ph idx="1"/>
          </p:nvPr>
        </p:nvSpPr>
        <p:spPr>
          <a:xfrm>
            <a:off x="2599370" y="5732144"/>
            <a:ext cx="6096002" cy="978535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ru-RU" dirty="0"/>
              <a:t>отличный разбор есть тут</a:t>
            </a:r>
          </a:p>
          <a:p>
            <a:pPr marL="0" indent="0" algn="ctr">
              <a:buNone/>
            </a:pPr>
            <a:r>
              <a:rPr lang="ru-RU" dirty="0">
                <a:hlinkClick r:id="rId6"/>
              </a:rPr>
              <a:t>https://realpython.com/python-matplotlib-guide/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290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ru-RU" dirty="0"/>
              <a:t> – иерархия объектов</a:t>
            </a:r>
          </a:p>
        </p:txBody>
      </p:sp>
      <p:sp>
        <p:nvSpPr>
          <p:cNvPr id="10" name="Объект 3"/>
          <p:cNvSpPr>
            <a:spLocks noGrp="1"/>
          </p:cNvSpPr>
          <p:nvPr>
            <p:ph idx="1"/>
          </p:nvPr>
        </p:nvSpPr>
        <p:spPr>
          <a:xfrm>
            <a:off x="3108960" y="5791200"/>
            <a:ext cx="6347460" cy="449580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Figure -&gt; Axes -&gt; </a:t>
            </a:r>
            <a:r>
              <a:rPr lang="en-US" dirty="0" err="1"/>
              <a:t>xaxis</a:t>
            </a:r>
            <a:r>
              <a:rPr lang="en-US" dirty="0"/>
              <a:t>, </a:t>
            </a:r>
            <a:r>
              <a:rPr lang="en-US" dirty="0" err="1"/>
              <a:t>yaxis</a:t>
            </a:r>
            <a:r>
              <a:rPr lang="en-US" dirty="0"/>
              <a:t> -&gt; …</a:t>
            </a:r>
            <a:endParaRPr lang="ru-RU" dirty="0"/>
          </a:p>
        </p:txBody>
      </p:sp>
      <p:pic>
        <p:nvPicPr>
          <p:cNvPr id="8194" name="Picture 2" descr="Chart: anatomy of a fig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027" y="1321434"/>
            <a:ext cx="4385946" cy="438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551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 </a:t>
            </a:r>
            <a:r>
              <a:rPr lang="en-US" dirty="0" err="1"/>
              <a:t>pyplot</a:t>
            </a:r>
            <a:endParaRPr lang="ru-RU" dirty="0"/>
          </a:p>
        </p:txBody>
      </p:sp>
      <p:sp>
        <p:nvSpPr>
          <p:cNvPr id="10" name="Объект 3"/>
          <p:cNvSpPr>
            <a:spLocks noGrp="1"/>
          </p:cNvSpPr>
          <p:nvPr>
            <p:ph idx="1"/>
          </p:nvPr>
        </p:nvSpPr>
        <p:spPr>
          <a:xfrm>
            <a:off x="1615440" y="2582348"/>
            <a:ext cx="8420100" cy="2887980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err="1"/>
              <a:t>Pyplot</a:t>
            </a:r>
            <a:r>
              <a:rPr lang="en-US" dirty="0"/>
              <a:t> </a:t>
            </a:r>
            <a:r>
              <a:rPr lang="ru-RU" dirty="0"/>
              <a:t>позволяет с помощью простых методов добавлять к текущей фигуре элементы </a:t>
            </a:r>
            <a:br>
              <a:rPr lang="ru-RU" dirty="0"/>
            </a:br>
            <a:r>
              <a:rPr lang="ru-RU" dirty="0"/>
              <a:t>(линейные и точечные графики, гистограммы,</a:t>
            </a:r>
            <a:br>
              <a:rPr lang="ru-RU" dirty="0"/>
            </a:br>
            <a:r>
              <a:rPr lang="ru-RU" dirty="0" err="1"/>
              <a:t>хитмапы</a:t>
            </a:r>
            <a:r>
              <a:rPr lang="ru-RU" dirty="0"/>
              <a:t>, текст и т.д.)</a:t>
            </a:r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dirty="0"/>
              <a:t>Большая часть методов из </a:t>
            </a:r>
            <a:r>
              <a:rPr lang="en-US" dirty="0" err="1"/>
              <a:t>Pyplot</a:t>
            </a:r>
            <a:r>
              <a:rPr lang="en-US" dirty="0"/>
              <a:t> </a:t>
            </a:r>
            <a:r>
              <a:rPr lang="ru-RU" dirty="0"/>
              <a:t>лежит также в </a:t>
            </a:r>
            <a:r>
              <a:rPr lang="en-US" dirty="0" err="1"/>
              <a:t>matplotlib.axes.Axes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940" y="1862673"/>
            <a:ext cx="3467100" cy="44767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496794" y="5909968"/>
            <a:ext cx="5013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3"/>
              </a:rPr>
              <a:t>https://www.w3resource.com/graphics/matplotlib/</a:t>
            </a:r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496794" y="5540636"/>
            <a:ext cx="5198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4"/>
              </a:rPr>
              <a:t>https://pyprog.pro/mpl/mpl_main_components.html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2747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Seaborn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библиотека для создания статистических графиков на </a:t>
            </a:r>
            <a:r>
              <a:rPr lang="ru-RU" dirty="0" err="1"/>
              <a:t>Python</a:t>
            </a:r>
            <a:r>
              <a:rPr lang="ru-RU" dirty="0"/>
              <a:t>.</a:t>
            </a:r>
          </a:p>
          <a:p>
            <a:r>
              <a:rPr lang="ru-RU" dirty="0"/>
              <a:t>основывается на </a:t>
            </a:r>
            <a:r>
              <a:rPr lang="ru-RU" dirty="0" err="1">
                <a:hlinkClick r:id="rId2"/>
              </a:rPr>
              <a:t>matplotlib</a:t>
            </a:r>
            <a:r>
              <a:rPr lang="ru-RU" dirty="0"/>
              <a:t> и тесно взаимодействует со </a:t>
            </a:r>
            <a:r>
              <a:rPr lang="ru-RU" dirty="0">
                <a:hlinkClick r:id="rId3"/>
              </a:rPr>
              <a:t>структурами данных </a:t>
            </a:r>
            <a:r>
              <a:rPr lang="ru-RU" dirty="0" err="1">
                <a:hlinkClick r:id="rId3"/>
              </a:rPr>
              <a:t>pandas</a:t>
            </a:r>
            <a:endParaRPr lang="ru-RU" dirty="0"/>
          </a:p>
          <a:p>
            <a:endParaRPr lang="ru-RU" dirty="0"/>
          </a:p>
          <a:p>
            <a:r>
              <a:rPr lang="ru-RU" dirty="0"/>
              <a:t>основы работы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https://habr.com/ru/company/otus/blog/540526/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1007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Seaborn</a:t>
            </a:r>
            <a:r>
              <a:rPr lang="en-US" dirty="0"/>
              <a:t> &amp; </a:t>
            </a:r>
            <a:r>
              <a:rPr lang="en-US" dirty="0" err="1"/>
              <a:t>Plotly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https://mlcourse.ai/articles/topic2-part2-seaborn-plotly/</a:t>
            </a:r>
            <a:endParaRPr lang="en-US" dirty="0"/>
          </a:p>
          <a:p>
            <a:pPr marL="0" indent="0">
              <a:buNone/>
            </a:pPr>
            <a:endParaRPr lang="ru-RU" dirty="0">
              <a:hlinkClick r:id="rId3"/>
            </a:endParaRPr>
          </a:p>
          <a:p>
            <a:pPr marL="0" indent="0">
              <a:buNone/>
            </a:pPr>
            <a:r>
              <a:rPr lang="ru-RU" dirty="0">
                <a:hlinkClick r:id="rId3"/>
              </a:rPr>
              <a:t>Интерактивные графики</a:t>
            </a:r>
            <a:r>
              <a:rPr lang="en-US" dirty="0">
                <a:hlinkClick r:id="rId3"/>
              </a:rPr>
              <a:t>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https://habr.com/ru/company/skillfactory/blog/506974/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https://habr.com/ru/post/502958/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2384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НИОКР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лит. обзор</a:t>
            </a:r>
          </a:p>
          <a:p>
            <a:r>
              <a:rPr lang="ru-RU" sz="3200" dirty="0"/>
              <a:t>сбор данных, составление моделей</a:t>
            </a:r>
          </a:p>
          <a:p>
            <a:r>
              <a:rPr lang="ru-RU" sz="3200" dirty="0"/>
              <a:t>обработка данных, настройка</a:t>
            </a:r>
            <a:r>
              <a:rPr lang="en-US" sz="3200" dirty="0"/>
              <a:t>/</a:t>
            </a:r>
            <a:r>
              <a:rPr lang="ru-RU" sz="3200" dirty="0"/>
              <a:t>калибровка моделей</a:t>
            </a:r>
          </a:p>
          <a:p>
            <a:r>
              <a:rPr lang="ru-RU" sz="3200" dirty="0"/>
              <a:t>выбор метрик, визуализация данных</a:t>
            </a:r>
          </a:p>
          <a:p>
            <a:r>
              <a:rPr lang="ru-RU" sz="3200" dirty="0"/>
              <a:t>написание отчёта</a:t>
            </a:r>
          </a:p>
          <a:p>
            <a:endParaRPr lang="ru-RU" sz="3200" dirty="0"/>
          </a:p>
        </p:txBody>
      </p:sp>
      <p:sp>
        <p:nvSpPr>
          <p:cNvPr id="20" name="Развернутая стрелка 19"/>
          <p:cNvSpPr/>
          <p:nvPr/>
        </p:nvSpPr>
        <p:spPr>
          <a:xfrm rot="16200000">
            <a:off x="272732" y="2623502"/>
            <a:ext cx="669290" cy="461645"/>
          </a:xfrm>
          <a:prstGeom prst="uturnArrow">
            <a:avLst>
              <a:gd name="adj1" fmla="val 8028"/>
              <a:gd name="adj2" fmla="val 25000"/>
              <a:gd name="adj3" fmla="val 30964"/>
              <a:gd name="adj4" fmla="val 35474"/>
              <a:gd name="adj5" fmla="val 7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Развернутая стрелка 20"/>
          <p:cNvSpPr/>
          <p:nvPr/>
        </p:nvSpPr>
        <p:spPr>
          <a:xfrm rot="5400000">
            <a:off x="8722358" y="1386841"/>
            <a:ext cx="817883" cy="3276599"/>
          </a:xfrm>
          <a:prstGeom prst="uturnArrow">
            <a:avLst>
              <a:gd name="adj1" fmla="val 4358"/>
              <a:gd name="adj2" fmla="val 25000"/>
              <a:gd name="adj3" fmla="val 34576"/>
              <a:gd name="adj4" fmla="val 27392"/>
              <a:gd name="adj5" fmla="val 1546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6900672" y="4095877"/>
            <a:ext cx="37652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9600" b="1" dirty="0"/>
              <a:t>1 год</a:t>
            </a:r>
          </a:p>
        </p:txBody>
      </p:sp>
    </p:spTree>
    <p:extLst>
      <p:ext uri="{BB962C8B-B14F-4D97-AF65-F5344CB8AC3E}">
        <p14:creationId xmlns:p14="http://schemas.microsoft.com/office/powerpoint/2010/main" val="375584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  <p:bldP spid="21" grpId="0" animBg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Защита проекта</a:t>
            </a: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6260592" y="2876677"/>
            <a:ext cx="4868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9600" b="1" dirty="0"/>
              <a:t>15 минут</a:t>
            </a:r>
          </a:p>
        </p:txBody>
      </p:sp>
      <p:pic>
        <p:nvPicPr>
          <p:cNvPr id="1026" name="Picture 2" descr="Presentation GIFs - Get the best GIF on GIPH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72" y="2093024"/>
            <a:ext cx="4433156" cy="25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18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Ещё раз про данные</a:t>
            </a:r>
            <a:r>
              <a:rPr lang="en-US" dirty="0"/>
              <a:t> </a:t>
            </a:r>
            <a:r>
              <a:rPr lang="ru-RU" dirty="0"/>
              <a:t>и мат. модели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SciPy</a:t>
            </a:r>
            <a:r>
              <a:rPr lang="en-US" dirty="0"/>
              <a:t>, </a:t>
            </a:r>
            <a:r>
              <a:rPr lang="en-US" dirty="0" err="1"/>
              <a:t>mpmath</a:t>
            </a:r>
            <a:r>
              <a:rPr lang="ru-RU" dirty="0"/>
              <a:t> – численные методы, </a:t>
            </a:r>
            <a:r>
              <a:rPr lang="ru-RU" dirty="0" err="1"/>
              <a:t>диффуры</a:t>
            </a:r>
            <a:endParaRPr lang="en-US" dirty="0"/>
          </a:p>
          <a:p>
            <a:r>
              <a:rPr lang="en-US" dirty="0" err="1"/>
              <a:t>NumPy</a:t>
            </a:r>
            <a:r>
              <a:rPr lang="ru-RU" dirty="0"/>
              <a:t> – </a:t>
            </a:r>
            <a:r>
              <a:rPr lang="ru-RU" dirty="0" err="1"/>
              <a:t>лин</a:t>
            </a:r>
            <a:r>
              <a:rPr lang="ru-RU" dirty="0"/>
              <a:t>. ал.</a:t>
            </a:r>
          </a:p>
          <a:p>
            <a:r>
              <a:rPr lang="en-US" dirty="0" err="1"/>
              <a:t>Sympy</a:t>
            </a:r>
            <a:r>
              <a:rPr lang="en-US" dirty="0"/>
              <a:t> – </a:t>
            </a:r>
            <a:r>
              <a:rPr lang="ru-RU" dirty="0"/>
              <a:t>символьные вычисления</a:t>
            </a:r>
          </a:p>
          <a:p>
            <a:r>
              <a:rPr lang="en-US" dirty="0"/>
              <a:t>Pandas</a:t>
            </a:r>
            <a:r>
              <a:rPr lang="ru-RU" dirty="0"/>
              <a:t> – таблицы и БД</a:t>
            </a:r>
          </a:p>
          <a:p>
            <a:r>
              <a:rPr lang="en-US" dirty="0" err="1"/>
              <a:t>scikit</a:t>
            </a:r>
            <a:r>
              <a:rPr lang="en-US" dirty="0"/>
              <a:t>-learn </a:t>
            </a:r>
            <a:r>
              <a:rPr lang="ru-RU" dirty="0"/>
              <a:t>– статистика и анализ данных</a:t>
            </a:r>
          </a:p>
          <a:p>
            <a:r>
              <a:rPr lang="en-US" dirty="0" err="1"/>
              <a:t>scikit</a:t>
            </a:r>
            <a:r>
              <a:rPr lang="en-US" dirty="0"/>
              <a:t>-learn </a:t>
            </a:r>
            <a:r>
              <a:rPr lang="ru-RU" dirty="0"/>
              <a:t>– обработка изображений</a:t>
            </a:r>
          </a:p>
          <a:p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Keras</a:t>
            </a:r>
            <a:r>
              <a:rPr lang="en-US" dirty="0"/>
              <a:t>, </a:t>
            </a:r>
            <a:r>
              <a:rPr lang="en-US" dirty="0" err="1"/>
              <a:t>PyTorch</a:t>
            </a:r>
            <a:r>
              <a:rPr lang="en-US" dirty="0"/>
              <a:t> – </a:t>
            </a:r>
            <a:r>
              <a:rPr lang="ru-RU" dirty="0"/>
              <a:t>машинное обучение</a:t>
            </a:r>
            <a:endParaRPr lang="en-US" dirty="0"/>
          </a:p>
          <a:p>
            <a:r>
              <a:rPr lang="en-US" dirty="0"/>
              <a:t>multiprocessing</a:t>
            </a:r>
            <a:r>
              <a:rPr lang="ru-RU" dirty="0"/>
              <a:t> – распараллеливание</a:t>
            </a:r>
          </a:p>
          <a:p>
            <a:r>
              <a:rPr lang="en-US" dirty="0"/>
              <a:t>pint </a:t>
            </a:r>
            <a:r>
              <a:rPr lang="ru-RU" dirty="0"/>
              <a:t>– перевод размерностей</a:t>
            </a:r>
            <a:endParaRPr lang="en-US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8149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Визуализация данных с использованием Python для машинного обучения и науки  о данных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477" y="696009"/>
            <a:ext cx="6329045" cy="548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845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38D9C3-87DF-3242-9271-F10958070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3977" y="2851824"/>
            <a:ext cx="1068868" cy="1114133"/>
          </a:xfrm>
        </p:spPr>
        <p:txBody>
          <a:bodyPr/>
          <a:lstStyle/>
          <a:p>
            <a:pPr algn="ctr"/>
            <a:r>
              <a:rPr lang="en-US" dirty="0"/>
              <a:t>vs</a:t>
            </a:r>
            <a:endParaRPr lang="ru-RU"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F32067D-E459-9845-A597-A97099CA68F1}"/>
              </a:ext>
            </a:extLst>
          </p:cNvPr>
          <p:cNvGrpSpPr/>
          <p:nvPr/>
        </p:nvGrpSpPr>
        <p:grpSpPr>
          <a:xfrm>
            <a:off x="562626" y="1788047"/>
            <a:ext cx="5149241" cy="3616411"/>
            <a:chOff x="838200" y="1825625"/>
            <a:chExt cx="3949700" cy="277395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F97A2446-010C-DE49-820E-1CB9C9F2D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825625"/>
              <a:ext cx="2501900" cy="546100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956AB646-E315-2B42-8685-F6A81768D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506662"/>
              <a:ext cx="3949700" cy="1066800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B8DE508A-38B2-4A46-8EE6-F40978A56F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3585" b="-1"/>
            <a:stretch/>
          </p:blipFill>
          <p:spPr>
            <a:xfrm>
              <a:off x="838200" y="3573462"/>
              <a:ext cx="3213100" cy="1026113"/>
            </a:xfrm>
            <a:prstGeom prst="rect">
              <a:avLst/>
            </a:prstGeom>
          </p:spPr>
        </p:pic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31A4EC-C560-B743-945E-851344635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792" y="1902064"/>
            <a:ext cx="5387540" cy="301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3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F08A07-E790-254E-9CC2-CCF24836E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Цитаты студентов ВШТМ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3E1373-E656-1440-B7F0-AF0DD551D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17371"/>
            <a:ext cx="10515600" cy="32595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”</a:t>
            </a:r>
            <a:r>
              <a:rPr lang="ru-RU" sz="3600" dirty="0"/>
              <a:t>Хороший инженер или учёный определяется умением намутить </a:t>
            </a:r>
            <a:r>
              <a:rPr lang="ru-RU" sz="3600" dirty="0" err="1"/>
              <a:t>залипательную</a:t>
            </a:r>
            <a:r>
              <a:rPr lang="ru-RU" sz="3600" dirty="0"/>
              <a:t> </a:t>
            </a:r>
            <a:r>
              <a:rPr lang="ru-RU" sz="3600" dirty="0" err="1"/>
              <a:t>гифку</a:t>
            </a:r>
            <a:r>
              <a:rPr lang="en-US" sz="3600" dirty="0"/>
              <a:t>”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794129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idanovi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063" y="3392488"/>
            <a:ext cx="2330069" cy="23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Learn Python Series (#10) - Matplotlib Part 1 — Steem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215" y="1840668"/>
            <a:ext cx="2901387" cy="10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RECIE. Revista Caribeña de Investigación Educativ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156" y="3459278"/>
            <a:ext cx="2091728" cy="20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всё это показать начальнику?</a:t>
            </a:r>
          </a:p>
        </p:txBody>
      </p:sp>
      <p:sp>
        <p:nvSpPr>
          <p:cNvPr id="4" name="AutoShape 2" descr="Example gallery — seaborn 0.11.1 docum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6404005" y="1915660"/>
            <a:ext cx="28343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классика, гибкость, </a:t>
            </a:r>
            <a:endParaRPr lang="en-US" sz="2400" dirty="0"/>
          </a:p>
          <a:p>
            <a:r>
              <a:rPr lang="ru-RU" sz="2400" dirty="0"/>
              <a:t>муторная настройка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036319" y="5527835"/>
            <a:ext cx="41665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удобная красивая надстройка </a:t>
            </a:r>
            <a:endParaRPr lang="en-US" sz="2400" dirty="0"/>
          </a:p>
          <a:p>
            <a:pPr algn="ctr"/>
            <a:r>
              <a:rPr lang="ru-RU" sz="2400" dirty="0"/>
              <a:t>над </a:t>
            </a:r>
            <a:r>
              <a:rPr lang="en-US" sz="2400" dirty="0" err="1"/>
              <a:t>mpl</a:t>
            </a:r>
            <a:r>
              <a:rPr lang="en-US" sz="2400" dirty="0"/>
              <a:t> </a:t>
            </a:r>
            <a:r>
              <a:rPr lang="ru-RU" sz="2400" dirty="0"/>
              <a:t>для </a:t>
            </a:r>
            <a:r>
              <a:rPr lang="en-US" sz="2400" dirty="0" err="1"/>
              <a:t>DataScience</a:t>
            </a:r>
            <a:endParaRPr lang="en-US" sz="24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7327887" y="5527834"/>
            <a:ext cx="38402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JavaScript, </a:t>
            </a:r>
            <a:r>
              <a:rPr lang="ru-RU" sz="2400" dirty="0"/>
              <a:t>интерактивность </a:t>
            </a:r>
            <a:br>
              <a:rPr lang="ru-RU" sz="2400" dirty="0"/>
            </a:br>
            <a:r>
              <a:rPr lang="ru-RU" sz="2400" dirty="0"/>
              <a:t>экспорт в браузер и </a:t>
            </a:r>
            <a:r>
              <a:rPr lang="en-US" sz="2400" dirty="0"/>
              <a:t>Excel,</a:t>
            </a:r>
          </a:p>
        </p:txBody>
      </p:sp>
    </p:spTree>
    <p:extLst>
      <p:ext uri="{BB962C8B-B14F-4D97-AF65-F5344CB8AC3E}">
        <p14:creationId xmlns:p14="http://schemas.microsoft.com/office/powerpoint/2010/main" val="389391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чём работать?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211" y="1376086"/>
            <a:ext cx="3149440" cy="18075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70" y="1508414"/>
            <a:ext cx="4052214" cy="1618862"/>
          </a:xfrm>
          <a:prstGeom prst="rect">
            <a:avLst/>
          </a:prstGeom>
        </p:spPr>
      </p:pic>
      <p:pic>
        <p:nvPicPr>
          <p:cNvPr id="3086" name="Picture 14" descr="Icône Spyder IDE - Téléchargement gratuit en PNG et vecteu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298" y="3899647"/>
            <a:ext cx="1871094" cy="187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400" y="4002113"/>
            <a:ext cx="1607844" cy="176862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306076" y="3289576"/>
            <a:ext cx="3503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cmd</a:t>
            </a:r>
            <a:r>
              <a:rPr lang="en-US" sz="2400" dirty="0"/>
              <a:t> </a:t>
            </a:r>
            <a:r>
              <a:rPr lang="ru-RU" sz="2400" dirty="0"/>
              <a:t>или любой редактор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7063229" y="3289575"/>
            <a:ext cx="3293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Scientific mode </a:t>
            </a:r>
            <a:r>
              <a:rPr lang="en-US" sz="2400" dirty="0" err="1"/>
              <a:t>PyCharm</a:t>
            </a:r>
            <a:endParaRPr lang="ru-RU" sz="24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1876714" y="5971141"/>
            <a:ext cx="2361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Anaconda </a:t>
            </a:r>
            <a:r>
              <a:rPr lang="en-US" sz="2400" dirty="0" err="1"/>
              <a:t>Spyder</a:t>
            </a:r>
            <a:endParaRPr lang="ru-RU" sz="2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242349" y="5970830"/>
            <a:ext cx="2935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Jupyter</a:t>
            </a:r>
            <a:r>
              <a:rPr lang="en-US" sz="2400" dirty="0"/>
              <a:t> notebook/Lab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777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2147</TotalTime>
  <Words>399</Words>
  <Application>Microsoft Macintosh PowerPoint</Application>
  <PresentationFormat>Широкоэкранный</PresentationFormat>
  <Paragraphs>71</Paragraphs>
  <Slides>17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Тема Office</vt:lpstr>
      <vt:lpstr>визуализация данных в matplotlib seaborn plotly</vt:lpstr>
      <vt:lpstr>НИОКР</vt:lpstr>
      <vt:lpstr>Защита проекта</vt:lpstr>
      <vt:lpstr>Ещё раз про данные и мат. модели</vt:lpstr>
      <vt:lpstr>Презентация PowerPoint</vt:lpstr>
      <vt:lpstr>vs</vt:lpstr>
      <vt:lpstr>Цитаты студентов ВШТМ</vt:lpstr>
      <vt:lpstr>Как это всё это показать начальнику?</vt:lpstr>
      <vt:lpstr>В чём работать?</vt:lpstr>
      <vt:lpstr>В чём работать (2)</vt:lpstr>
      <vt:lpstr>В чём работать (3)</vt:lpstr>
      <vt:lpstr>matplotlib</vt:lpstr>
      <vt:lpstr>matplotlib – иерархия объектов</vt:lpstr>
      <vt:lpstr>matplotlib – иерархия объектов</vt:lpstr>
      <vt:lpstr>matplotlib pyplot</vt:lpstr>
      <vt:lpstr>Seaborn</vt:lpstr>
      <vt:lpstr>Seaborn &amp; Plotly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Регулярные выражения</dc:title>
  <dc:creator>Alex Alex</dc:creator>
  <cp:lastModifiedBy>Alex Alex</cp:lastModifiedBy>
  <cp:revision>179</cp:revision>
  <dcterms:created xsi:type="dcterms:W3CDTF">2020-11-08T20:25:00Z</dcterms:created>
  <dcterms:modified xsi:type="dcterms:W3CDTF">2021-03-23T06:11:57Z</dcterms:modified>
</cp:coreProperties>
</file>